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Lukac\AppData\Local\Microsoft\Windows\INetCache\Content.Outlook\8WL33WIE\kryti_nakladu_2020_histogr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Lukac\AppData\Local\Microsoft\Windows\INetCache\Content.Outlook\8WL33WIE\kryti_nakladu_2020_histogram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Urban\Desktop\Dokumenty\Mal&#233;%20projekty\Ekonomika%20kraj&#367;\podle%20dat%20za%20rok%202020\grafy_dle_kraj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A2-458E-897B-683CB3089F5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A2-458E-897B-683CB3089F59}"/>
              </c:ext>
            </c:extLst>
          </c:dPt>
          <c:dLbls>
            <c:dLbl>
              <c:idx val="0"/>
              <c:layout>
                <c:manualLayout>
                  <c:x val="-0.20701290463692038"/>
                  <c:y val="-0.108869932925051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A2-458E-897B-683CB3089F5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A2-458E-897B-683CB3089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List2!$K$25:$L$25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0.43999999999999995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A2-458E-897B-683CB3089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3D-4B08-8718-1E63147BA22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3D-4B08-8718-1E63147BA221}"/>
              </c:ext>
            </c:extLst>
          </c:dPt>
          <c:dLbls>
            <c:dLbl>
              <c:idx val="0"/>
              <c:layout>
                <c:manualLayout>
                  <c:x val="-0.20482502187226598"/>
                  <c:y val="-0.13907589676290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D-4B08-8718-1E63147BA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List2!$K$26:$L$26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3D-4B08-8718-1E63147BA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52304027395222"/>
          <c:y val="0.19388340514376592"/>
          <c:w val="0.34897580585126181"/>
          <c:h val="0.76115248275315617"/>
        </c:manualLayout>
      </c:layout>
      <c:pieChart>
        <c:varyColors val="1"/>
        <c:ser>
          <c:idx val="0"/>
          <c:order val="0"/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B9-4AEB-AE91-0D23E1F0A407}"/>
              </c:ext>
            </c:extLst>
          </c:dPt>
          <c:dPt>
            <c:idx val="1"/>
            <c:bubble3D val="0"/>
            <c:spPr>
              <a:solidFill>
                <a:srgbClr val="00584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B9-4AEB-AE91-0D23E1F0A40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B9-4AEB-AE91-0D23E1F0A407}"/>
              </c:ext>
            </c:extLst>
          </c:dPt>
          <c:dLbls>
            <c:dLbl>
              <c:idx val="0"/>
              <c:layout>
                <c:manualLayout>
                  <c:x val="5.6271768530236389E-2"/>
                  <c:y val="-0.23129410756107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4010521352886"/>
                      <c:h val="0.222485476626862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DB9-4AEB-AE91-0D23E1F0A407}"/>
                </c:ext>
              </c:extLst>
            </c:dLbl>
            <c:dLbl>
              <c:idx val="1"/>
              <c:layout>
                <c:manualLayout>
                  <c:x val="-1.4526415047519847E-3"/>
                  <c:y val="0.115650084670063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468448348592"/>
                      <c:h val="0.24448107490930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B9-4AEB-AE91-0D23E1F0A407}"/>
                </c:ext>
              </c:extLst>
            </c:dLbl>
            <c:dLbl>
              <c:idx val="2"/>
              <c:layout>
                <c:manualLayout>
                  <c:x val="2.1250949155065882E-2"/>
                  <c:y val="2.152494443730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B9-4AEB-AE91-0D23E1F0A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Segoe UI" panose="020B0502040204020203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prijmy!$H$25:$H$27</c:f>
              <c:strCache>
                <c:ptCount val="3"/>
                <c:pt idx="0">
                  <c:v>Poplatky od občanů</c:v>
                </c:pt>
                <c:pt idx="1">
                  <c:v>Odměna od EKO-KOM</c:v>
                </c:pt>
                <c:pt idx="2">
                  <c:v>Ostatní příjmy</c:v>
                </c:pt>
              </c:strCache>
            </c:strRef>
          </c:cat>
          <c:val>
            <c:numRef>
              <c:f>prijmy!$I$25:$I$27</c:f>
              <c:numCache>
                <c:formatCode>#\ ##0\ "Kč"</c:formatCode>
                <c:ptCount val="3"/>
                <c:pt idx="0">
                  <c:v>540.1099437272502</c:v>
                </c:pt>
                <c:pt idx="1">
                  <c:v>148.09324684934879</c:v>
                </c:pt>
                <c:pt idx="2">
                  <c:v>48.353976862731088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B9-4AEB-AE91-0D23E1F0A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0.22519</cdr:y>
    </cdr:from>
    <cdr:to>
      <cdr:x>0.27405</cdr:x>
      <cdr:y>0.41592</cdr:y>
    </cdr:to>
    <cdr:sp macro="" textlink="">
      <cdr:nvSpPr>
        <cdr:cNvPr id="2" name="TextovéPole 11">
          <a:extLst xmlns:a="http://schemas.openxmlformats.org/drawingml/2006/main">
            <a:ext uri="{FF2B5EF4-FFF2-40B4-BE49-F238E27FC236}">
              <a16:creationId xmlns:a16="http://schemas.microsoft.com/office/drawing/2014/main" id="{321BE389-97A1-4E3E-A054-7333DCB3BA2F}"/>
            </a:ext>
          </a:extLst>
        </cdr:cNvPr>
        <cdr:cNvSpPr txBox="1"/>
      </cdr:nvSpPr>
      <cdr:spPr>
        <a:xfrm xmlns:a="http://schemas.openxmlformats.org/drawingml/2006/main">
          <a:off x="0" y="617731"/>
          <a:ext cx="125296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rPr>
            <a:t>jiné zdroje financování</a:t>
          </a:r>
          <a:endParaRPr lang="cs-CZ" sz="1600" dirty="0">
            <a:solidFill>
              <a:schemeClr val="tx1">
                <a:lumMod val="50000"/>
                <a:lumOff val="50000"/>
              </a:schemeClr>
            </a:solidFill>
            <a:latin typeface="Impact" panose="020B080603090205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3E865-40CE-4DF8-81FE-E92F03C5E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DC2C92-42ED-4D1B-BB05-6646705F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58C69C-17A7-4F3F-8E28-F3F6BA96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B1B019-78DE-4031-8E29-D7D5A88A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BECE3-1678-4FEB-993F-6942F17C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72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52F62-2CC1-47C6-ADD5-DB113F41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7156C4-8BCB-415D-996C-85CCA58F3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5E1B6E-BF01-4AF8-B039-1154C7C0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34ACAE-9F40-4FE0-9408-9B6562CD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78285E-6349-4D12-8377-25647F4C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77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400B33-8163-4A47-BA04-AE84645CF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6C8D96-090F-4C5A-8567-5F93D0202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2924DA-9046-4858-A109-C02B44EE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AB4DD3-F58D-4A5B-9C60-89485C08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B4C3F9-62FF-4C82-A503-92FDEEE5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37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E9702-2F0F-4293-86F1-4C67DC2F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BAFFC4-4F39-494B-97F4-AEC977F6B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02BB69-BC60-48E2-9E88-56522591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ED2F2-5F62-4AB7-9F77-D3190630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EDD6E9-76C9-4D39-A0B3-129FEC6A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35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E543E-E58C-4836-9BB9-F50C96BB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084925E-20B6-48CC-904D-584CDA041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259E1E-672E-4573-846A-6C245F0B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F42A32-6314-4297-B1C0-01308EDB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D3FE36-E45F-4F24-A169-259A48C7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66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06147-B68D-487B-8D92-CB69BD91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452DD7-0C4C-41D3-B8CD-B991E134A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BBB3482-012D-48F6-BFE1-A72463D0C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D5BDC8-39B5-4560-975D-A043027D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5C5368-AA9A-487B-8CF6-F25FF7A9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325410-ADA6-453A-BC8E-82BC924F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55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AB42D-7563-49AB-A4A1-75459B33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9AE5F7F-B4F7-4F9A-9AD7-A51E3308D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6B5C902-ADAA-4782-B7AB-F2EBCE8A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D84CA1-04CF-4D90-8C69-DE34F332C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86D8039-87DC-4A75-9FBE-7D886D60A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C95896-A73E-437C-8112-C5BC6389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A88B136-18EE-4F1F-BF82-4FE39395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3335F97-974C-41FE-99E5-142C69E2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9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8E52A-17E3-4053-8A06-6F2C6998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DFDB15-98A3-45F9-AEF4-9976C72E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882348-EF25-4C65-BC09-DB9D758E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63A183-9FC7-4C5B-B9E2-63166803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94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97AC2C-3E01-4F1D-A4C3-9400CAE6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CC7BC6B-227E-4CB2-A2F9-6AB7F093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FC35AC-E6A8-4598-97D5-289A342D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86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D9285-BDA1-4C86-9FB6-33EBD763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30F72B-49AD-425B-8055-0DC81F5A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5918E28-A3D9-4797-A969-142635315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836EC4-4DC3-4E89-8489-EB1F917E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1DEB8A-DD91-4785-AB56-BE21F603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84C44A-2A0F-4FDB-8710-CA0EEB6A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7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D3141-00EB-4C6B-9CB7-2C7B33A4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C11320-DC95-4107-980A-8CDF6A159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4F4D49F-58FC-467D-99AD-E19DD3C1E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5FC0D0-1C18-4186-87B3-112F92AF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4CFC1E-DA46-44D2-BC81-39625976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457236-84BB-4146-8804-88DAEAF8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6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6762E6-CCE3-44B3-998B-05527793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B207702-45FF-4E73-8C6D-55D4D5FEA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A2DC3E-9DE9-4181-B7F0-707332FFA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F3DE1-198D-424D-A65D-B9BFA692BF44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AF1D8-26D2-40D5-8655-6CFDF7A24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3FB2F7-43CD-4BFA-81A2-177C25144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227CD-FDA4-46D9-96CD-7BAA07893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kokom.cz/ekonomika-odpadoveho-hospodarstvi-v-roce-20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kom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7831D-188D-439A-A439-B5A43C014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solidFill>
                  <a:schemeClr val="accent5"/>
                </a:solidFill>
                <a:latin typeface="Impact" panose="020B0806030902050204" pitchFamily="34" charset="0"/>
              </a:rPr>
              <a:t>SMLUVNÍ ODMĚNY AOS EKO-KOM PRO OBCE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4CB56F-96E3-4547-B427-EA8098882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Ing. David Lukáč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8AB188-2F75-4C65-A8E0-ADC1D7367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702832"/>
            <a:ext cx="4914900" cy="11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7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0FCE2-AEBB-4CA2-B441-A348A023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43024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5"/>
                </a:solidFill>
                <a:latin typeface="Impact" panose="020B0806030902050204" pitchFamily="34" charset="0"/>
              </a:rPr>
              <a:t>ZDROJ INFORMACÍ: DOTAZNÍKY OBCÍ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CD1DB9-2375-4157-9471-D1EC3A6A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19274"/>
            <a:ext cx="3810000" cy="4351338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+mj-lt"/>
              </a:rPr>
              <a:t>Dotazník o nakládání s komunálním odpadem v obci, se zaměřením na tříděný sběr</a:t>
            </a:r>
          </a:p>
          <a:p>
            <a:r>
              <a:rPr lang="cs-CZ" sz="2000" dirty="0">
                <a:latin typeface="+mj-lt"/>
              </a:rPr>
              <a:t>ekonomické údaje za rok 2020 vyplnilo 94 % všech obcí (= 99 % obyvatel)</a:t>
            </a:r>
          </a:p>
          <a:p>
            <a:r>
              <a:rPr lang="cs-CZ" sz="2000" dirty="0">
                <a:latin typeface="+mj-lt"/>
              </a:rPr>
              <a:t>souhrnné informace o nákladech pravidelně prezentovány (např. na </a:t>
            </a:r>
            <a:r>
              <a:rPr lang="cs-CZ" sz="2000" dirty="0" err="1">
                <a:latin typeface="+mj-lt"/>
                <a:hlinkClick r:id="rId2"/>
              </a:rPr>
              <a:t>Infoservisu</a:t>
            </a:r>
            <a:r>
              <a:rPr lang="cs-CZ" sz="2000" dirty="0">
                <a:latin typeface="+mj-lt"/>
              </a:rPr>
              <a:t> EKO-KOM)</a:t>
            </a:r>
          </a:p>
          <a:p>
            <a:r>
              <a:rPr lang="cs-CZ" sz="2000" dirty="0">
                <a:latin typeface="+mj-lt"/>
              </a:rPr>
              <a:t>statistické zpracování dat podle metodiky odsouhlasené SMO ČR</a:t>
            </a:r>
            <a:br>
              <a:rPr lang="cs-CZ" sz="2000" dirty="0">
                <a:latin typeface="+mj-lt"/>
              </a:rPr>
            </a:br>
            <a:r>
              <a:rPr lang="cs-CZ" sz="2000" dirty="0">
                <a:latin typeface="+mj-lt"/>
              </a:rPr>
              <a:t>(vyřazení odlehlých hodnot; stanovení mediánu a </a:t>
            </a:r>
            <a:r>
              <a:rPr lang="cs-CZ" sz="2000" dirty="0" err="1">
                <a:latin typeface="+mj-lt"/>
              </a:rPr>
              <a:t>kvartilů</a:t>
            </a:r>
            <a:r>
              <a:rPr lang="cs-CZ" sz="2000" dirty="0">
                <a:latin typeface="+mj-lt"/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A41926-DA0B-4EAF-9029-8A22F9CCD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1409699"/>
            <a:ext cx="6096000" cy="3184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FADCB6-E5CB-4170-B55B-D94AEB036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060" y="2342493"/>
            <a:ext cx="5876165" cy="435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17C43C-DBB4-4177-9A53-DFDA69B43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349"/>
            <a:ext cx="1370110" cy="12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9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0FCE2-AEBB-4CA2-B441-A348A023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43024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5"/>
                </a:solidFill>
                <a:latin typeface="Impact" panose="020B0806030902050204" pitchFamily="34" charset="0"/>
              </a:rPr>
              <a:t>PODÍLY OBALŮ: ROZBORY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CD1DB9-2375-4157-9471-D1EC3A6A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4" y="1819274"/>
            <a:ext cx="4752975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+mj-lt"/>
              </a:rPr>
              <a:t>integrovaný sběr → pravidelné rozbory odpadů za účelem stanovení průměrného podílu obalů</a:t>
            </a:r>
          </a:p>
          <a:p>
            <a:r>
              <a:rPr lang="cs-CZ" sz="2000" dirty="0">
                <a:latin typeface="+mj-lt"/>
              </a:rPr>
              <a:t>každoroční revize → 2021: nárůst papírových obalů v nádobových a pytlových sběrech</a:t>
            </a:r>
          </a:p>
          <a:p>
            <a:r>
              <a:rPr lang="cs-CZ" sz="2000" dirty="0">
                <a:latin typeface="+mj-lt"/>
              </a:rPr>
              <a:t>každoročně stovky analyzovaných vzorků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02C38A-CF00-4397-8C29-3042244F5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0" y="1819274"/>
            <a:ext cx="5801784" cy="435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BE987AF-DC8F-4D80-9E6C-7B7CE9B96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349"/>
            <a:ext cx="1370110" cy="12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0FCE2-AEBB-4CA2-B441-A348A023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43024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5"/>
                </a:solidFill>
                <a:latin typeface="Impact" panose="020B0806030902050204" pitchFamily="34" charset="0"/>
              </a:rPr>
              <a:t>SAZEBNÍKY ODMĚN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CD1DB9-2375-4157-9471-D1EC3A6A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454011"/>
            <a:ext cx="5705475" cy="453272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Impact" panose="020B0806030902050204" pitchFamily="34" charset="0"/>
              </a:rPr>
              <a:t>ODMĚNA ZA </a:t>
            </a:r>
            <a:r>
              <a:rPr lang="cs-CZ" sz="2400" u="sng" dirty="0">
                <a:latin typeface="Impact" panose="020B0806030902050204" pitchFamily="34" charset="0"/>
              </a:rPr>
              <a:t>ZAJIŠTĚNÍ</a:t>
            </a:r>
            <a:r>
              <a:rPr lang="cs-CZ" sz="2400" dirty="0">
                <a:latin typeface="Impact" panose="020B0806030902050204" pitchFamily="34" charset="0"/>
              </a:rPr>
              <a:t> MÍST ZPĚTNÉHO ODBĚRU</a:t>
            </a:r>
          </a:p>
          <a:p>
            <a:pPr marL="0" indent="0">
              <a:buNone/>
            </a:pPr>
            <a:r>
              <a:rPr lang="cs-CZ" sz="2000" dirty="0">
                <a:latin typeface="Impact" panose="020B0806030902050204" pitchFamily="34" charset="0"/>
              </a:rPr>
              <a:t>ZÁKLADNÍ ODMĚNA</a:t>
            </a:r>
          </a:p>
          <a:p>
            <a:pPr>
              <a:buFontTx/>
              <a:buChar char="-"/>
            </a:pPr>
            <a:r>
              <a:rPr lang="cs-CZ" sz="1800" dirty="0">
                <a:latin typeface="+mj-lt"/>
              </a:rPr>
              <a:t>pokrývá průměrné náklady na pořízení sběrné sítě</a:t>
            </a:r>
          </a:p>
          <a:p>
            <a:pPr>
              <a:buFontTx/>
              <a:buChar char="-"/>
            </a:pPr>
            <a:r>
              <a:rPr lang="cs-CZ" sz="1800" dirty="0">
                <a:latin typeface="+mj-lt"/>
              </a:rPr>
              <a:t>stanovena v Kč na 1 trvale hlášeného obyvatele v obci za rok</a:t>
            </a:r>
          </a:p>
          <a:p>
            <a:pPr marL="0" indent="0">
              <a:buNone/>
            </a:pPr>
            <a:endParaRPr lang="cs-CZ" sz="2000" dirty="0">
              <a:latin typeface="+mj-lt"/>
            </a:endParaRPr>
          </a:p>
          <a:p>
            <a:pPr marL="0" indent="0">
              <a:buNone/>
            </a:pPr>
            <a:r>
              <a:rPr lang="cs-CZ" sz="2000" dirty="0">
                <a:latin typeface="Impact" panose="020B0806030902050204" pitchFamily="34" charset="0"/>
              </a:rPr>
              <a:t>BONUS ZA ZAJIŠTĚNÍ SBĚRU KOVOVÝCH ODPADŮ PROSTŘEDNICTVÍM NÁDOB A PYTLŮ</a:t>
            </a:r>
          </a:p>
          <a:p>
            <a:pPr>
              <a:buFontTx/>
              <a:buChar char="-"/>
            </a:pPr>
            <a:r>
              <a:rPr lang="cs-CZ" sz="1800" dirty="0">
                <a:latin typeface="+mj-lt"/>
              </a:rPr>
              <a:t>motivační bonus vztahující se na všechny nádoby/pytle, do kterých je možné sbírat kovy (tj. včetně směsí)</a:t>
            </a:r>
          </a:p>
          <a:p>
            <a:pPr>
              <a:buFontTx/>
              <a:buChar char="-"/>
            </a:pPr>
            <a:r>
              <a:rPr lang="cs-CZ" sz="1800" dirty="0">
                <a:latin typeface="+mj-lt"/>
              </a:rPr>
              <a:t>stanoven v Kč na nádobu/pytel za čtvrtletí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E987AF-DC8F-4D80-9E6C-7B7CE9B9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349"/>
            <a:ext cx="1370110" cy="1231899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32EAEC4-C5AB-460A-8C68-B05BB1B334E8}"/>
              </a:ext>
            </a:extLst>
          </p:cNvPr>
          <p:cNvSpPr txBox="1">
            <a:spLocks/>
          </p:cNvSpPr>
          <p:nvPr/>
        </p:nvSpPr>
        <p:spPr>
          <a:xfrm>
            <a:off x="6229352" y="1454011"/>
            <a:ext cx="5705475" cy="453272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latin typeface="Impact" panose="020B0806030902050204" pitchFamily="34" charset="0"/>
              </a:rPr>
              <a:t>ODMĚNA ZA </a:t>
            </a:r>
            <a:r>
              <a:rPr lang="cs-CZ" sz="2400" u="sng" dirty="0">
                <a:latin typeface="Impact" panose="020B0806030902050204" pitchFamily="34" charset="0"/>
              </a:rPr>
              <a:t>OBSLUHU</a:t>
            </a:r>
            <a:r>
              <a:rPr lang="cs-CZ" sz="2400" dirty="0">
                <a:latin typeface="Impact" panose="020B0806030902050204" pitchFamily="34" charset="0"/>
              </a:rPr>
              <a:t> MÍST ZPĚTNÉHO ODBĚRU</a:t>
            </a:r>
          </a:p>
          <a:p>
            <a:pPr>
              <a:buFontTx/>
              <a:buChar char="-"/>
            </a:pPr>
            <a:r>
              <a:rPr lang="cs-CZ" sz="1800" dirty="0">
                <a:latin typeface="+mj-lt"/>
              </a:rPr>
              <a:t>rozlišeny tři skupiny sběrů:</a:t>
            </a:r>
          </a:p>
          <a:p>
            <a:pPr lvl="1">
              <a:buFontTx/>
              <a:buChar char="-"/>
            </a:pPr>
            <a:r>
              <a:rPr lang="cs-CZ" sz="1600" dirty="0">
                <a:latin typeface="+mj-lt"/>
              </a:rPr>
              <a:t>veřejná sběrná síť (nádoby a pytle)</a:t>
            </a:r>
          </a:p>
          <a:p>
            <a:pPr lvl="1">
              <a:buFontTx/>
              <a:buChar char="-"/>
            </a:pPr>
            <a:r>
              <a:rPr lang="cs-CZ" sz="1600" dirty="0">
                <a:latin typeface="+mj-lt"/>
              </a:rPr>
              <a:t>sběrné dvory a sběrná místa</a:t>
            </a:r>
          </a:p>
          <a:p>
            <a:pPr lvl="1">
              <a:buFontTx/>
              <a:buChar char="-"/>
            </a:pPr>
            <a:r>
              <a:rPr lang="cs-CZ" sz="1600" dirty="0">
                <a:latin typeface="+mj-lt"/>
              </a:rPr>
              <a:t>ostatní </a:t>
            </a:r>
            <a:r>
              <a:rPr lang="cs-CZ" sz="1600" dirty="0" err="1">
                <a:latin typeface="+mj-lt"/>
              </a:rPr>
              <a:t>zp</a:t>
            </a:r>
            <a:r>
              <a:rPr lang="cs-CZ" sz="1600" dirty="0">
                <a:latin typeface="+mj-lt"/>
              </a:rPr>
              <a:t>. sběru (výkupny, školní sběry a jiné)</a:t>
            </a:r>
          </a:p>
          <a:p>
            <a:pPr>
              <a:buFontTx/>
              <a:buChar char="-"/>
            </a:pPr>
            <a:r>
              <a:rPr lang="cs-CZ" sz="1800" dirty="0">
                <a:latin typeface="+mj-lt"/>
              </a:rPr>
              <a:t>odlišné sazby podle velikostních skupin (kromě ostatních </a:t>
            </a:r>
            <a:r>
              <a:rPr lang="cs-CZ" sz="1800" dirty="0" err="1">
                <a:latin typeface="+mj-lt"/>
              </a:rPr>
              <a:t>zp</a:t>
            </a:r>
            <a:r>
              <a:rPr lang="cs-CZ" sz="1800" dirty="0">
                <a:latin typeface="+mj-lt"/>
              </a:rPr>
              <a:t>. sběru) – vyplývá z Dotazníků</a:t>
            </a:r>
          </a:p>
          <a:p>
            <a:pPr>
              <a:buFontTx/>
              <a:buChar char="-"/>
            </a:pPr>
            <a:r>
              <a:rPr lang="cs-CZ" sz="1800" dirty="0">
                <a:latin typeface="+mj-lt"/>
              </a:rPr>
              <a:t>každá komodita ohodnocena vlastní sazbou</a:t>
            </a:r>
          </a:p>
          <a:p>
            <a:pPr>
              <a:buFontTx/>
              <a:buChar char="-"/>
            </a:pPr>
            <a:endParaRPr lang="cs-CZ" sz="1800" dirty="0">
              <a:latin typeface="+mj-lt"/>
            </a:endParaRPr>
          </a:p>
          <a:p>
            <a:pPr>
              <a:buFontTx/>
              <a:buChar char="-"/>
            </a:pPr>
            <a:r>
              <a:rPr lang="cs-CZ" sz="1800" dirty="0">
                <a:latin typeface="+mj-lt"/>
              </a:rPr>
              <a:t>výpočet odměny vyplývá z aktuálních dat z Dotazníků (medián nákladů) a předpokládané inflace</a:t>
            </a:r>
          </a:p>
          <a:p>
            <a:pPr>
              <a:buFontTx/>
              <a:buChar char="-"/>
            </a:pPr>
            <a:r>
              <a:rPr lang="cs-CZ" sz="1800" dirty="0">
                <a:latin typeface="+mj-lt"/>
              </a:rPr>
              <a:t>zároveň může obsahovat motivační složku</a:t>
            </a:r>
          </a:p>
          <a:p>
            <a:pPr>
              <a:buFontTx/>
              <a:buChar char="-"/>
            </a:pPr>
            <a:r>
              <a:rPr lang="cs-CZ" sz="1800" dirty="0">
                <a:latin typeface="+mj-lt"/>
              </a:rPr>
              <a:t>sazby vždy stanoveny v Kč na tunu </a:t>
            </a:r>
            <a:r>
              <a:rPr lang="cs-CZ" sz="1800" u="sng" dirty="0">
                <a:latin typeface="+mj-lt"/>
              </a:rPr>
              <a:t>obalů</a:t>
            </a:r>
          </a:p>
        </p:txBody>
      </p:sp>
    </p:spTree>
    <p:extLst>
      <p:ext uri="{BB962C8B-B14F-4D97-AF65-F5344CB8AC3E}">
        <p14:creationId xmlns:p14="http://schemas.microsoft.com/office/powerpoint/2010/main" val="86149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0FCE2-AEBB-4CA2-B441-A348A023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43024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5"/>
                </a:solidFill>
                <a:latin typeface="Impact" panose="020B0806030902050204" pitchFamily="34" charset="0"/>
              </a:rPr>
              <a:t>SAZEBNÍKY ODMĚN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CD1DB9-2375-4157-9471-D1EC3A6A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454011"/>
            <a:ext cx="5705475" cy="453272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Impact" panose="020B0806030902050204" pitchFamily="34" charset="0"/>
              </a:rPr>
              <a:t>ODMĚNA ZA ZAJIŠTĚNÍ VYUŽITÍ ODPADŮ Z OBALŮ</a:t>
            </a:r>
          </a:p>
          <a:p>
            <a:pPr>
              <a:buFontTx/>
              <a:buChar char="-"/>
            </a:pPr>
            <a:r>
              <a:rPr lang="pl-PL" sz="1800" dirty="0">
                <a:latin typeface="+mj-lt"/>
              </a:rPr>
              <a:t>vazba na předání odpadů k využití (tj. recyklaci)</a:t>
            </a:r>
          </a:p>
          <a:p>
            <a:pPr>
              <a:buFontTx/>
              <a:buChar char="-"/>
            </a:pPr>
            <a:r>
              <a:rPr lang="pl-PL" sz="1800" dirty="0">
                <a:latin typeface="+mj-lt"/>
              </a:rPr>
              <a:t>stanovena v Kč na tunu </a:t>
            </a:r>
            <a:r>
              <a:rPr lang="pl-PL" sz="1800" u="sng" dirty="0">
                <a:latin typeface="+mj-lt"/>
              </a:rPr>
              <a:t>obalů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E987AF-DC8F-4D80-9E6C-7B7CE9B9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349"/>
            <a:ext cx="1370110" cy="12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4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0FCE2-AEBB-4CA2-B441-A348A023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43024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5"/>
                </a:solidFill>
                <a:latin typeface="Impact" panose="020B0806030902050204" pitchFamily="34" charset="0"/>
              </a:rPr>
              <a:t>PŘÍJMY OBCÍ: ROK 2020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E987AF-DC8F-4D80-9E6C-7B7CE9B9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349"/>
            <a:ext cx="1370110" cy="1231899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CAF5B5DE-9EDC-4ADF-92ED-2066B7FE5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427106"/>
              </p:ext>
            </p:extLst>
          </p:nvPr>
        </p:nvGraphicFramePr>
        <p:xfrm>
          <a:off x="113112" y="12134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1">
            <a:extLst>
              <a:ext uri="{FF2B5EF4-FFF2-40B4-BE49-F238E27FC236}">
                <a16:creationId xmlns:a16="http://schemas.microsoft.com/office/drawing/2014/main" id="{6AE9C7F2-D848-467E-81C0-62723CC0E53C}"/>
              </a:ext>
            </a:extLst>
          </p:cNvPr>
          <p:cNvSpPr txBox="1"/>
          <p:nvPr/>
        </p:nvSpPr>
        <p:spPr>
          <a:xfrm>
            <a:off x="3460646" y="1587129"/>
            <a:ext cx="2141400" cy="7850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latin typeface="Impact" panose="020B0806030902050204" pitchFamily="34" charset="0"/>
              </a:rPr>
              <a:t>podíl obalů</a:t>
            </a:r>
          </a:p>
          <a:p>
            <a:r>
              <a:rPr lang="cs-CZ" sz="1400" dirty="0">
                <a:latin typeface="+mj-lt"/>
              </a:rPr>
              <a:t>(celá ČR; všechny sběry; papír, plasty, sklo, kovy, NK)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8EDC3143-0D54-4AFF-81E3-7820F42BA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682505"/>
              </p:ext>
            </p:extLst>
          </p:nvPr>
        </p:nvGraphicFramePr>
        <p:xfrm>
          <a:off x="113112" y="36780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">
            <a:extLst>
              <a:ext uri="{FF2B5EF4-FFF2-40B4-BE49-F238E27FC236}">
                <a16:creationId xmlns:a16="http://schemas.microsoft.com/office/drawing/2014/main" id="{78465776-A470-422C-91B9-9A38B6A3E239}"/>
              </a:ext>
            </a:extLst>
          </p:cNvPr>
          <p:cNvSpPr txBox="1"/>
          <p:nvPr/>
        </p:nvSpPr>
        <p:spPr>
          <a:xfrm>
            <a:off x="3460646" y="4086394"/>
            <a:ext cx="2132343" cy="7850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latin typeface="Impact" panose="020B0806030902050204" pitchFamily="34" charset="0"/>
              </a:rPr>
              <a:t>pokrytí nákladů obcí na TO odměnou EKO-KOM </a:t>
            </a:r>
          </a:p>
          <a:p>
            <a:r>
              <a:rPr lang="cs-CZ" sz="1400" dirty="0">
                <a:latin typeface="+mj-lt"/>
              </a:rPr>
              <a:t>(celá ČR; všechny sběry; papír, plasty, sklo, kovy, NK)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21BE389-97A1-4E3E-A054-7333DCB3BA2F}"/>
              </a:ext>
            </a:extLst>
          </p:cNvPr>
          <p:cNvSpPr txBox="1"/>
          <p:nvPr/>
        </p:nvSpPr>
        <p:spPr>
          <a:xfrm>
            <a:off x="570498" y="1785022"/>
            <a:ext cx="172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neobaly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8D04237-95E0-491E-A232-448C5932E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97" y="3753269"/>
            <a:ext cx="4172065" cy="2668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86A24EEE-CCEF-4D3F-AB51-486B67FF7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869571"/>
              </p:ext>
            </p:extLst>
          </p:nvPr>
        </p:nvGraphicFramePr>
        <p:xfrm>
          <a:off x="6863541" y="795178"/>
          <a:ext cx="5037375" cy="230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ovéPole 5">
            <a:extLst>
              <a:ext uri="{FF2B5EF4-FFF2-40B4-BE49-F238E27FC236}">
                <a16:creationId xmlns:a16="http://schemas.microsoft.com/office/drawing/2014/main" id="{F7149462-8713-4377-A869-1757C3E329B2}"/>
              </a:ext>
            </a:extLst>
          </p:cNvPr>
          <p:cNvSpPr txBox="1"/>
          <p:nvPr/>
        </p:nvSpPr>
        <p:spPr>
          <a:xfrm flipH="1">
            <a:off x="6863540" y="568244"/>
            <a:ext cx="503737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800" dirty="0">
                <a:latin typeface="Impact" panose="020B0806030902050204" pitchFamily="34" charset="0"/>
              </a:rPr>
              <a:t>struktura celkových příjmů obcí v oblasti OH</a:t>
            </a:r>
          </a:p>
        </p:txBody>
      </p:sp>
      <p:sp>
        <p:nvSpPr>
          <p:cNvPr id="16" name="TextovéPole 5">
            <a:extLst>
              <a:ext uri="{FF2B5EF4-FFF2-40B4-BE49-F238E27FC236}">
                <a16:creationId xmlns:a16="http://schemas.microsoft.com/office/drawing/2014/main" id="{8EF4D661-A17E-4D44-BFAD-67FBEE515B09}"/>
              </a:ext>
            </a:extLst>
          </p:cNvPr>
          <p:cNvSpPr txBox="1"/>
          <p:nvPr/>
        </p:nvSpPr>
        <p:spPr>
          <a:xfrm flipH="1">
            <a:off x="7296196" y="3336466"/>
            <a:ext cx="41720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800" dirty="0">
                <a:latin typeface="Impact" panose="020B0806030902050204" pitchFamily="34" charset="0"/>
              </a:rPr>
              <a:t>příjmy vs. náklady obcí</a:t>
            </a:r>
          </a:p>
        </p:txBody>
      </p:sp>
    </p:spTree>
    <p:extLst>
      <p:ext uri="{BB962C8B-B14F-4D97-AF65-F5344CB8AC3E}">
        <p14:creationId xmlns:p14="http://schemas.microsoft.com/office/powerpoint/2010/main" val="261051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0FCE2-AEBB-4CA2-B441-A348A023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43024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5"/>
                </a:solidFill>
                <a:latin typeface="Impact" panose="020B0806030902050204" pitchFamily="34" charset="0"/>
              </a:rPr>
              <a:t>ODMĚNY EKO-KOM PRO DALŠÍ SUBJEKTY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E987AF-DC8F-4D80-9E6C-7B7CE9B9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349"/>
            <a:ext cx="1370110" cy="12318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35F973D-B014-4183-90E8-1EEEA18CC123}"/>
              </a:ext>
            </a:extLst>
          </p:cNvPr>
          <p:cNvSpPr txBox="1"/>
          <p:nvPr/>
        </p:nvSpPr>
        <p:spPr>
          <a:xfrm>
            <a:off x="431321" y="1568587"/>
            <a:ext cx="5740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Impact" panose="020B0806030902050204" pitchFamily="34" charset="0"/>
              </a:rPr>
              <a:t>svozové firmy </a:t>
            </a:r>
            <a:r>
              <a:rPr lang="cs-CZ" dirty="0">
                <a:latin typeface="+mj-lt"/>
              </a:rPr>
              <a:t>– za tzv. živnostenské odpady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Impact" panose="020B0806030902050204" pitchFamily="34" charset="0"/>
              </a:rPr>
              <a:t>úpravci </a:t>
            </a:r>
            <a:r>
              <a:rPr lang="cs-CZ" dirty="0">
                <a:latin typeface="+mj-lt"/>
              </a:rPr>
              <a:t>(obvykle </a:t>
            </a:r>
            <a:r>
              <a:rPr lang="cs-CZ" dirty="0" err="1">
                <a:latin typeface="+mj-lt"/>
              </a:rPr>
              <a:t>dotřiďovací</a:t>
            </a:r>
            <a:r>
              <a:rPr lang="cs-CZ" dirty="0">
                <a:latin typeface="+mj-lt"/>
              </a:rPr>
              <a:t> linky) – za zajištění úpravy a využití odpadů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Impact" panose="020B0806030902050204" pitchFamily="34" charset="0"/>
              </a:rPr>
              <a:t>zpracovatelé </a:t>
            </a:r>
            <a:r>
              <a:rPr lang="cs-CZ" dirty="0">
                <a:latin typeface="+mj-lt"/>
              </a:rPr>
              <a:t>(např. </a:t>
            </a:r>
            <a:r>
              <a:rPr lang="cs-CZ" dirty="0" err="1">
                <a:latin typeface="+mj-lt"/>
              </a:rPr>
              <a:t>recyklátoři</a:t>
            </a:r>
            <a:r>
              <a:rPr lang="cs-CZ" dirty="0">
                <a:latin typeface="+mj-lt"/>
              </a:rPr>
              <a:t>) – za recyklaci vybraných typů plastů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(všechny informace dostupné na </a:t>
            </a:r>
            <a:r>
              <a:rPr lang="cs-CZ" dirty="0">
                <a:latin typeface="+mj-lt"/>
                <a:hlinkClick r:id="rId3"/>
              </a:rPr>
              <a:t>www.ekokom.cz</a:t>
            </a:r>
            <a:r>
              <a:rPr lang="cs-CZ" dirty="0">
                <a:latin typeface="+mj-lt"/>
              </a:rPr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FF584F-3354-44D1-B4A5-1A56F57D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965" y="1383921"/>
            <a:ext cx="4601169" cy="4921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6B2C562-14CC-4B99-B6E5-97E086674798}"/>
              </a:ext>
            </a:extLst>
          </p:cNvPr>
          <p:cNvSpPr txBox="1"/>
          <p:nvPr/>
        </p:nvSpPr>
        <p:spPr>
          <a:xfrm>
            <a:off x="6866965" y="1383921"/>
            <a:ext cx="321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Impact" panose="020B0806030902050204" pitchFamily="34" charset="0"/>
              </a:rPr>
              <a:t>náklady EKO-KOM 2020</a:t>
            </a:r>
          </a:p>
        </p:txBody>
      </p:sp>
    </p:spTree>
    <p:extLst>
      <p:ext uri="{BB962C8B-B14F-4D97-AF65-F5344CB8AC3E}">
        <p14:creationId xmlns:p14="http://schemas.microsoft.com/office/powerpoint/2010/main" val="13183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7831D-188D-439A-A439-B5A43C014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5587"/>
            <a:ext cx="9144000" cy="947738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accent5"/>
                </a:solidFill>
                <a:latin typeface="Impact" panose="020B0806030902050204" pitchFamily="34" charset="0"/>
              </a:rPr>
              <a:t>Děkuji za pozornost.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4CB56F-96E3-4547-B427-EA8098882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Ing. David Lukáč</a:t>
            </a:r>
          </a:p>
          <a:p>
            <a:r>
              <a:rPr lang="cs-CZ" dirty="0">
                <a:latin typeface="+mj-lt"/>
              </a:rPr>
              <a:t>lukac@ekokom.cz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8AB188-2F75-4C65-A8E0-ADC1D7367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702832"/>
            <a:ext cx="4914900" cy="11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208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EKO-K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3E0"/>
      </a:accent1>
      <a:accent2>
        <a:srgbClr val="FFC72C"/>
      </a:accent2>
      <a:accent3>
        <a:srgbClr val="78BE20"/>
      </a:accent3>
      <a:accent4>
        <a:srgbClr val="FF6900"/>
      </a:accent4>
      <a:accent5>
        <a:srgbClr val="235746"/>
      </a:accent5>
      <a:accent6>
        <a:srgbClr val="E0E7A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430</Words>
  <Application>Microsoft Office PowerPoint</Application>
  <PresentationFormat>Širokoúhlá obrazovka</PresentationFormat>
  <Paragraphs>63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Segoe UI</vt:lpstr>
      <vt:lpstr>Motiv Office</vt:lpstr>
      <vt:lpstr>SMLUVNÍ ODMĚNY AOS EKO-KOM PRO OBCE</vt:lpstr>
      <vt:lpstr>ZDROJ INFORMACÍ: DOTAZNÍKY OBCÍ</vt:lpstr>
      <vt:lpstr>PODÍLY OBALŮ: ROZBORY</vt:lpstr>
      <vt:lpstr>SAZEBNÍKY ODMĚN</vt:lpstr>
      <vt:lpstr>SAZEBNÍKY ODMĚN</vt:lpstr>
      <vt:lpstr>PŘÍJMY OBCÍ: ROK 2020</vt:lpstr>
      <vt:lpstr>ODMĚNY EKO-KOM PRO DALŠÍ SUBJEKTY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SMLUVNÍ ODMĚNY AOS EKO-KOM PRO OBCE</dc:title>
  <dc:creator>David Lukáč</dc:creator>
  <cp:lastModifiedBy>David Lukáč</cp:lastModifiedBy>
  <cp:revision>17</cp:revision>
  <dcterms:created xsi:type="dcterms:W3CDTF">2021-11-23T14:10:24Z</dcterms:created>
  <dcterms:modified xsi:type="dcterms:W3CDTF">2021-11-24T12:02:59Z</dcterms:modified>
</cp:coreProperties>
</file>